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9"/>
  </p:notesMasterIdLst>
  <p:handoutMasterIdLst>
    <p:handoutMasterId r:id="rId26"/>
  </p:handoutMasterIdLst>
  <p:sldIdLst>
    <p:sldId id="256" r:id="rId4"/>
    <p:sldId id="331" r:id="rId5"/>
    <p:sldId id="263" r:id="rId6"/>
    <p:sldId id="368" r:id="rId7"/>
    <p:sldId id="371" r:id="rId8"/>
    <p:sldId id="324" r:id="rId10"/>
    <p:sldId id="412" r:id="rId11"/>
    <p:sldId id="413" r:id="rId12"/>
    <p:sldId id="369" r:id="rId13"/>
    <p:sldId id="328" r:id="rId14"/>
    <p:sldId id="344" r:id="rId15"/>
    <p:sldId id="345" r:id="rId16"/>
    <p:sldId id="329" r:id="rId17"/>
    <p:sldId id="330" r:id="rId18"/>
    <p:sldId id="325" r:id="rId19"/>
    <p:sldId id="346" r:id="rId20"/>
    <p:sldId id="427" r:id="rId21"/>
    <p:sldId id="339" r:id="rId22"/>
    <p:sldId id="350" r:id="rId23"/>
    <p:sldId id="351" r:id="rId24"/>
    <p:sldId id="320" r:id="rId25"/>
  </p:sldIdLst>
  <p:sldSz cx="9144000" cy="6858000" type="screen4x3"/>
  <p:notesSz cx="6858000" cy="9144000"/>
  <p:custDataLst>
    <p:tags r:id="rId3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03D3"/>
    <a:srgbClr val="FC312C"/>
    <a:srgbClr val="003399"/>
    <a:srgbClr val="D30803"/>
    <a:srgbClr val="5BCD81"/>
    <a:srgbClr val="00CC99"/>
    <a:srgbClr val="FFFFFF"/>
    <a:srgbClr val="B907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8"/>
    <p:restoredTop sz="94682"/>
  </p:normalViewPr>
  <p:slideViewPr>
    <p:cSldViewPr showGuides="1">
      <p:cViewPr>
        <p:scale>
          <a:sx n="69" d="100"/>
          <a:sy n="69" d="100"/>
        </p:scale>
        <p:origin x="-1416" y="-12"/>
      </p:cViewPr>
      <p:guideLst>
        <p:guide orient="horz" pos="2112"/>
        <p:guide pos="28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0" Type="http://schemas.openxmlformats.org/officeDocument/2006/relationships/tags" Target="tags/tag4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slide" Target="slide2.xml"/><Relationship Id="rId2" Type="http://schemas.openxmlformats.org/officeDocument/2006/relationships/tags" Target="../tags/tag2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zh-CN" altLang="en-US" sz="6000" b="1" dirty="0"/>
              <a:t>选课指南（</a:t>
            </a:r>
            <a:r>
              <a:rPr lang="zh-CN" altLang="en-US" sz="6000" b="1" dirty="0"/>
              <a:t>专科）</a:t>
            </a:r>
            <a:endParaRPr lang="zh-CN" altLang="zh-CN" sz="6000" b="1" dirty="0"/>
          </a:p>
        </p:txBody>
      </p:sp>
      <p:sp>
        <p:nvSpPr>
          <p:cNvPr id="2051" name="Rectangle 3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buClrTx/>
              <a:buSzTx/>
              <a:buFontTx/>
            </a:pPr>
            <a:r>
              <a:rPr lang="zh-CN" altLang="en-US" sz="4000" b="1" dirty="0">
                <a:latin typeface="+mn-lt"/>
                <a:ea typeface="+mn-ea"/>
                <a:cs typeface="+mn-cs"/>
              </a:rPr>
              <a:t>教务处</a:t>
            </a:r>
            <a:endParaRPr lang="zh-CN" altLang="en-US" sz="4000" b="1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  <a:buFontTx/>
            </a:pPr>
            <a:r>
              <a:rPr lang="en-US" altLang="zh-CN" sz="4000" b="1" dirty="0">
                <a:latin typeface="+mn-lt"/>
                <a:ea typeface="+mn-ea"/>
                <a:cs typeface="+mn-cs"/>
              </a:rPr>
              <a:t>2023-8</a:t>
            </a:r>
            <a:endParaRPr lang="en-US" altLang="zh-CN" sz="4000" b="1" dirty="0">
              <a:latin typeface="+mn-lt"/>
              <a:ea typeface="+mn-ea"/>
              <a:cs typeface="+mn-cs"/>
            </a:endParaRPr>
          </a:p>
        </p:txBody>
      </p:sp>
      <p:sp>
        <p:nvSpPr>
          <p:cNvPr id="2052" name="Text Box 6"/>
          <p:cNvSpPr txBox="1"/>
          <p:nvPr/>
        </p:nvSpPr>
        <p:spPr>
          <a:xfrm>
            <a:off x="4038600" y="3352800"/>
            <a:ext cx="1981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chemeClr val="bg1"/>
                </a:solidFill>
                <a:latin typeface="Arial Black" panose="020B0A04020102020204" pitchFamily="34" charset="0"/>
                <a:ea typeface="楷体_GB2312" pitchFamily="49" charset="-122"/>
              </a:rPr>
              <a:t>教 务 处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53" name="Picture 6" descr="D:\王海20140827\校徽与校名\636626868065468750404785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28600"/>
            <a:ext cx="1295400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7" descr="D:\王海20140827\校徽与校名\63662686812921875082002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57200"/>
            <a:ext cx="2795588" cy="673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目录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066800" y="1828800"/>
            <a:ext cx="5257800" cy="93472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认识课程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286000" y="3124200"/>
            <a:ext cx="5562600" cy="9239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公共基础限选</a:t>
            </a: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课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143000" y="4362450"/>
            <a:ext cx="5334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大学体育选项</a:t>
            </a: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课</a:t>
            </a:r>
            <a:endParaRPr lang="zh-CN" altLang="en-US" sz="3600" b="1" noProof="0" dirty="0">
              <a:ln>
                <a:noFill/>
              </a:ln>
              <a:effectLst/>
              <a:uLnTx/>
              <a:uFillTx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667000" y="5591175"/>
            <a:ext cx="5334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公共选修</a:t>
            </a:r>
            <a:r>
              <a:rPr lang="zh-CN" altLang="en-US" sz="36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717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717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Rectangle 5"/>
          <p:cNvSpPr/>
          <p:nvPr/>
        </p:nvSpPr>
        <p:spPr>
          <a:xfrm>
            <a:off x="685800" y="1143000"/>
            <a:ext cx="4343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认识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课程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4" name="Rectangle 6"/>
          <p:cNvSpPr/>
          <p:nvPr/>
        </p:nvSpPr>
        <p:spPr>
          <a:xfrm>
            <a:off x="685800" y="1730375"/>
            <a:ext cx="76962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我校课程设置分为：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公共基础课程、专业课程、教师教育课程、综合实践课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，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每类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课程都有必须要达到最低学分要求。</a:t>
            </a:r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5" name="Rectangle 8"/>
          <p:cNvSpPr/>
          <p:nvPr/>
        </p:nvSpPr>
        <p:spPr>
          <a:xfrm>
            <a:off x="168910" y="2743200"/>
            <a:ext cx="8441690" cy="40925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其中，有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部分是选修课程，需要选课的分别是：</a:t>
            </a:r>
            <a:endParaRPr lang="en-US" altLang="zh-CN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一、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公共基础限选课（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大学英语或大学日语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）</a:t>
            </a:r>
            <a:endParaRPr lang="zh-CN" altLang="en-US" sz="2000" b="1" dirty="0">
              <a:solidFill>
                <a:srgbClr val="D30803"/>
              </a:solidFill>
              <a:ea typeface="楷体_GB2312" pitchFamily="49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二、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公共选修课（简称公选课，属公共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基础课程）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三、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专业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任选课（属专业课程）</a:t>
            </a:r>
            <a:endParaRPr lang="zh-CN" altLang="en-US" sz="2000" b="1" dirty="0">
              <a:solidFill>
                <a:srgbClr val="D30803"/>
              </a:solidFill>
              <a:ea typeface="楷体_GB2312" pitchFamily="49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1203D3"/>
                </a:solidFill>
                <a:latin typeface="Arial" panose="020B0604020202020204" pitchFamily="34" charset="0"/>
                <a:ea typeface="楷体_GB2312" pitchFamily="49" charset="-122"/>
              </a:rPr>
              <a:t>四、有部分必修课程，也采取选课的方式</a:t>
            </a:r>
            <a:r>
              <a:rPr lang="en-US" altLang="zh-CN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大学体育选项课。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属公共基础</a:t>
            </a:r>
            <a:r>
              <a:rPr lang="zh-CN" altLang="en-US" sz="2000" b="1" dirty="0">
                <a:solidFill>
                  <a:srgbClr val="D30803"/>
                </a:solidFill>
                <a:ea typeface="楷体_GB2312" pitchFamily="49" charset="-122"/>
                <a:sym typeface="+mn-ea"/>
              </a:rPr>
              <a:t>课程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717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21450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6282690" y="2461895"/>
            <a:ext cx="22098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二、四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由教务处组织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242310" y="5955030"/>
            <a:ext cx="2005330" cy="8007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一、三由各专业所在学院组织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5334000" y="3352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3200400" y="5181600"/>
            <a:ext cx="7620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3581400" y="3962400"/>
            <a:ext cx="8382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/>
        </p:nvCxnSpPr>
        <p:spPr>
          <a:xfrm flipV="1">
            <a:off x="6549390" y="3505200"/>
            <a:ext cx="537210" cy="198120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公共基础</a:t>
            </a:r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限选课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3980" y="4038600"/>
            <a:ext cx="8880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/>
              <a:t>选择大学英语</a:t>
            </a:r>
            <a:r>
              <a:rPr lang="en-US" altLang="zh-CN" b="1"/>
              <a:t>or</a:t>
            </a:r>
            <a:r>
              <a:rPr lang="zh-CN" altLang="en-US" b="1"/>
              <a:t>大学日语，</a:t>
            </a:r>
            <a:r>
              <a:rPr lang="zh-CN" altLang="en-US" b="1"/>
              <a:t>需修读两个学期，全部考核通过得</a:t>
            </a:r>
            <a:r>
              <a:rPr lang="en-US" altLang="zh-CN" b="1"/>
              <a:t>8</a:t>
            </a:r>
            <a:r>
              <a:rPr lang="zh-CN" altLang="en-US" b="1"/>
              <a:t>学分。</a:t>
            </a:r>
            <a:endParaRPr lang="zh-CN" altLang="en-US" b="1"/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/>
              <a:t>其中五年制学生开始修读学期为第</a:t>
            </a:r>
            <a:r>
              <a:rPr lang="en-US" altLang="zh-CN" b="1"/>
              <a:t>5-6</a:t>
            </a:r>
            <a:r>
              <a:rPr lang="zh-CN" altLang="en-US" b="1"/>
              <a:t>学期，三年制学生开始修读学期为第</a:t>
            </a:r>
            <a:r>
              <a:rPr lang="en-US" altLang="zh-CN" b="1"/>
              <a:t>1-2</a:t>
            </a:r>
            <a:r>
              <a:rPr lang="zh-CN" altLang="en-US" b="1"/>
              <a:t>学期。</a:t>
            </a:r>
            <a:endParaRPr lang="zh-CN" altLang="en-US" b="1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1270" y="609600"/>
            <a:ext cx="9069070" cy="28835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819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爆炸形 1 8"/>
          <p:cNvSpPr/>
          <p:nvPr/>
        </p:nvSpPr>
        <p:spPr>
          <a:xfrm>
            <a:off x="914400" y="3429000"/>
            <a:ext cx="7010400" cy="34290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本选课指南只针对教务处组织的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二类选课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云形标注 10"/>
          <p:cNvSpPr/>
          <p:nvPr/>
        </p:nvSpPr>
        <p:spPr>
          <a:xfrm>
            <a:off x="3657600" y="1066800"/>
            <a:ext cx="3657600" cy="2971800"/>
          </a:xfrm>
          <a:prstGeom prst="cloudCallout">
            <a:avLst>
              <a:gd name="adj1" fmla="val -41309"/>
              <a:gd name="adj2" fmla="val 630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公共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选修课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云形标注 1"/>
          <p:cNvSpPr/>
          <p:nvPr/>
        </p:nvSpPr>
        <p:spPr>
          <a:xfrm>
            <a:off x="6324600" y="2667000"/>
            <a:ext cx="2559685" cy="2079625"/>
          </a:xfrm>
          <a:prstGeom prst="cloudCallout">
            <a:avLst>
              <a:gd name="adj1" fmla="val -41309"/>
              <a:gd name="adj2" fmla="val 6307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大学体育选项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大学体育选项课</a:t>
            </a:r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304483"/>
            <a:ext cx="8229600" cy="1143000"/>
          </a:xfrm>
        </p:spPr>
        <p:txBody>
          <a:bodyPr/>
          <a:p>
            <a:r>
              <a:rPr lang="zh-CN" altLang="en-US" sz="3200"/>
              <a:t>大学体育选项课</a:t>
            </a:r>
            <a:endParaRPr lang="zh-CN" altLang="en-US" sz="320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250315"/>
            <a:ext cx="8366760" cy="4647565"/>
          </a:xfrm>
        </p:spPr>
        <p:txBody>
          <a:bodyPr/>
          <a:p>
            <a:r>
              <a:rPr lang="zh-CN" altLang="en-US" sz="2000"/>
              <a:t>由体育学院开课设置项目，教务处、体育学院组织。</a:t>
            </a:r>
            <a:r>
              <a:rPr lang="zh-CN" altLang="en-US" sz="2000" b="1">
                <a:sym typeface="+mn-ea"/>
              </a:rPr>
              <a:t>三年制学生可修读学期为第</a:t>
            </a:r>
            <a:r>
              <a:rPr lang="en-US" altLang="zh-CN" sz="2000" b="1">
                <a:sym typeface="+mn-ea"/>
              </a:rPr>
              <a:t>1-4</a:t>
            </a:r>
            <a:r>
              <a:rPr lang="zh-CN" altLang="en-US" sz="2000" b="1">
                <a:sym typeface="+mn-ea"/>
              </a:rPr>
              <a:t>学期。五年制学生</a:t>
            </a:r>
            <a:r>
              <a:rPr lang="zh-CN" altLang="en-US" sz="2000" b="1">
                <a:sym typeface="+mn-ea"/>
              </a:rPr>
              <a:t>可修读学期为第</a:t>
            </a:r>
            <a:r>
              <a:rPr lang="en-US" altLang="zh-CN" sz="2000" b="1">
                <a:sym typeface="+mn-ea"/>
              </a:rPr>
              <a:t>5-8</a:t>
            </a:r>
            <a:r>
              <a:rPr lang="zh-CN" altLang="en-US" sz="2000" b="1">
                <a:sym typeface="+mn-ea"/>
              </a:rPr>
              <a:t>学期</a:t>
            </a:r>
            <a:r>
              <a:rPr lang="zh-CN" altLang="en-US" sz="2000"/>
              <a:t>，除设置了体育专项课程的</a:t>
            </a:r>
            <a:r>
              <a:rPr lang="zh-CN" altLang="en-US" sz="2000">
                <a:sym typeface="+mn-ea"/>
              </a:rPr>
              <a:t>个别专业学生</a:t>
            </a:r>
            <a:r>
              <a:rPr lang="zh-CN" altLang="en-US" sz="2000"/>
              <a:t>及体育学院学生，所有学生</a:t>
            </a:r>
            <a:r>
              <a:rPr lang="zh-CN" altLang="en-US" sz="2000">
                <a:solidFill>
                  <a:srgbClr val="1203D3"/>
                </a:solidFill>
              </a:rPr>
              <a:t>每学期</a:t>
            </a:r>
            <a:r>
              <a:rPr lang="zh-CN" altLang="en-US" sz="2000" u="sng">
                <a:solidFill>
                  <a:srgbClr val="1203D3"/>
                </a:solidFill>
              </a:rPr>
              <a:t>必修且限选一门</a:t>
            </a:r>
            <a:r>
              <a:rPr lang="zh-CN" altLang="en-US" sz="2000">
                <a:solidFill>
                  <a:srgbClr val="1203D3"/>
                </a:solidFill>
              </a:rPr>
              <a:t>选项课。共</a:t>
            </a:r>
            <a:r>
              <a:rPr lang="en-US" altLang="zh-CN" sz="2000">
                <a:solidFill>
                  <a:srgbClr val="1203D3"/>
                </a:solidFill>
              </a:rPr>
              <a:t>4</a:t>
            </a:r>
            <a:r>
              <a:rPr lang="zh-CN" altLang="en-US" sz="2000">
                <a:solidFill>
                  <a:srgbClr val="1203D3"/>
                </a:solidFill>
              </a:rPr>
              <a:t>个学期，共</a:t>
            </a:r>
            <a:r>
              <a:rPr lang="en-US" altLang="zh-CN" sz="2000">
                <a:solidFill>
                  <a:srgbClr val="1203D3"/>
                </a:solidFill>
              </a:rPr>
              <a:t>4</a:t>
            </a:r>
            <a:r>
              <a:rPr lang="zh-CN" altLang="en-US" sz="2000">
                <a:solidFill>
                  <a:srgbClr val="1203D3"/>
                </a:solidFill>
              </a:rPr>
              <a:t>学分。</a:t>
            </a:r>
            <a:r>
              <a:rPr lang="zh-CN" altLang="en-US" sz="2000">
                <a:solidFill>
                  <a:schemeClr val="tx1"/>
                </a:solidFill>
              </a:rPr>
              <a:t>期间不可重复修读同一门课程。</a:t>
            </a:r>
            <a:endParaRPr lang="zh-CN" altLang="en-US" sz="2000">
              <a:solidFill>
                <a:schemeClr val="tx1"/>
              </a:solidFill>
            </a:endParaRPr>
          </a:p>
          <a:p>
            <a:r>
              <a:rPr lang="zh-CN" altLang="en-US" sz="2000"/>
              <a:t>一般老生在学期末选修下学期修读课程，新生一般安排在学期初选课。具体看相关选课通知。</a:t>
            </a:r>
            <a:endParaRPr lang="zh-CN" altLang="en-US" sz="20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b="36848"/>
          <a:stretch>
            <a:fillRect/>
          </a:stretch>
        </p:blipFill>
        <p:spPr>
          <a:xfrm>
            <a:off x="1447800" y="3684270"/>
            <a:ext cx="6377940" cy="22136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公共</a:t>
            </a:r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选修课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922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1" name="Rectangle 5"/>
          <p:cNvSpPr/>
          <p:nvPr/>
        </p:nvSpPr>
        <p:spPr>
          <a:xfrm>
            <a:off x="457200" y="1295400"/>
            <a:ext cx="8686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公共选修课，简称</a:t>
            </a:r>
            <a:r>
              <a:rPr lang="zh-CN" altLang="en-US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_GB2312" pitchFamily="49" charset="-122"/>
              </a:rPr>
              <a:t>公选课</a:t>
            </a:r>
            <a:endParaRPr lang="zh-CN" altLang="en-US" sz="2800" b="1" u="sng" dirty="0">
              <a:solidFill>
                <a:srgbClr val="FF0000"/>
              </a:solidFill>
              <a:effectLst/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922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551815" y="2209800"/>
            <a:ext cx="8041005" cy="31432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分为各类素质课，主要目的是提高学生综合素质，给予学生更多个性化学习和跨专业学习的自主选择权。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主要包括以下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七大类课程：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）人文素质类（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）科学素质类（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）社会素质类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）身心素质类（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美育类（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）校本特色素质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类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四史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229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62000" y="3352800"/>
            <a:ext cx="1752600" cy="15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我校公选课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43200" y="39624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743200" y="41910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3733800" y="3733800"/>
            <a:ext cx="17526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553200" y="3733800"/>
            <a:ext cx="2244090" cy="762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线上网络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91200" y="4114800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6096000" y="3886200"/>
            <a:ext cx="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六角星 14"/>
          <p:cNvSpPr/>
          <p:nvPr/>
        </p:nvSpPr>
        <p:spPr>
          <a:xfrm>
            <a:off x="3124200" y="4419600"/>
            <a:ext cx="6019800" cy="2821940"/>
          </a:xfrm>
          <a:prstGeom prst="star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两类公选课只要修读通过，都可以拿到公选课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学分，学生可以根据自己的兴趣和爱好选择。</a:t>
            </a:r>
            <a:endParaRPr kumimoji="0" lang="zh-CN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331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331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6096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7200" y="2667000"/>
            <a:ext cx="4038600" cy="3505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校内公选课（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线下）：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由各学院开课，固定上课时间：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周三下午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，由校内老师授课并考核。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525645" y="2209800"/>
            <a:ext cx="4572635" cy="396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网络公选课（线上）：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由学校引进网络课程资源，选定课程的学生在规定的时间段自主学习，完成网上课程学习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及考核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endParaRPr lang="zh-CN" altLang="en-US" dirty="0"/>
          </a:p>
        </p:txBody>
      </p:sp>
      <p:pic>
        <p:nvPicPr>
          <p:cNvPr id="10299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00" name="Rectangle 7"/>
          <p:cNvSpPr/>
          <p:nvPr/>
        </p:nvSpPr>
        <p:spPr>
          <a:xfrm>
            <a:off x="609600" y="12192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如何快速识别课程？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0301" name="Rectangle 8"/>
          <p:cNvSpPr/>
          <p:nvPr/>
        </p:nvSpPr>
        <p:spPr>
          <a:xfrm>
            <a:off x="762000" y="1676400"/>
            <a:ext cx="7467600" cy="1704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400"/>
              </a:lnSpc>
            </a:pPr>
            <a:r>
              <a:rPr lang="zh-CN" altLang="en-US" sz="28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如何找到自己想要的课程，通过课程名称是最常用的方法，但想要快速定位课程，还有一招，就是通过课程代码找到课程。</a:t>
            </a:r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302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762000" y="3733800"/>
            <a:ext cx="7620000" cy="178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课程代码由字母和数字构成，不同类型的课程，课程代码的结构方式不一样。对于课程来说，课程代码就相当于课程的“身份证号”。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endParaRPr lang="zh-CN" altLang="en-US" dirty="0"/>
          </a:p>
        </p:txBody>
      </p:sp>
      <p:pic>
        <p:nvPicPr>
          <p:cNvPr id="11323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324" name="Rectangle 7"/>
          <p:cNvSpPr/>
          <p:nvPr/>
        </p:nvSpPr>
        <p:spPr>
          <a:xfrm>
            <a:off x="685800" y="1219200"/>
            <a:ext cx="3352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记住学院代码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1325" name="Rectangle 8"/>
          <p:cNvSpPr/>
          <p:nvPr/>
        </p:nvSpPr>
        <p:spPr>
          <a:xfrm>
            <a:off x="304800" y="1676400"/>
            <a:ext cx="83820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所有课程代码，第一位是字母，这个字母就是代表这门课的承担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代码在寻找课程的过程中能提供重要的线索，假如你要找音乐舞蹈学院老师开的课，记得找课程代码“</a:t>
            </a:r>
            <a:r>
              <a:rPr lang="en-US" altLang="zh-CN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”开头的课哦。</a:t>
            </a:r>
            <a:endParaRPr lang="zh-CN" altLang="en-US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326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76300" y="3657600"/>
          <a:ext cx="7391400" cy="2819400"/>
        </p:xfrm>
        <a:graphic>
          <a:graphicData uri="http://schemas.openxmlformats.org/drawingml/2006/table">
            <a:tbl>
              <a:tblPr/>
              <a:tblGrid>
                <a:gridCol w="2282825"/>
                <a:gridCol w="1365250"/>
                <a:gridCol w="228600"/>
                <a:gridCol w="2141538"/>
                <a:gridCol w="1373187"/>
              </a:tblGrid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学院名称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学院代码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代码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马克思主义学院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美术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文化与旅游学院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音乐舞蹈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小学教育学院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经济与管理学院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外国语学院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特殊教育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数学与计算机学院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体育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学前教育学院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基础教学部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生态与环境</a:t>
                      </a:r>
                      <a:r>
                        <a:rPr lang="zh-CN" sz="1800" b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动作按钮: 后退或前一项 8">
            <a:hlinkClick r:id="rId3" action="ppaction://hlinksldjump" highlightClick="1"/>
          </p:cNvPr>
          <p:cNvSpPr/>
          <p:nvPr/>
        </p:nvSpPr>
        <p:spPr>
          <a:xfrm>
            <a:off x="8610600" y="6553200"/>
            <a:ext cx="3048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434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43" name="Rectangle 8"/>
          <p:cNvSpPr/>
          <p:nvPr/>
        </p:nvSpPr>
        <p:spPr>
          <a:xfrm>
            <a:off x="457200" y="3200400"/>
            <a:ext cx="8382000" cy="168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书写艺术</a:t>
            </a:r>
            <a:r>
              <a:rPr lang="zh-CN" altLang="zh-CN" sz="2400" dirty="0">
                <a:latin typeface="Arial" panose="020B0604020202020204" pitchFamily="34" charset="0"/>
              </a:rPr>
              <a:t>》课程代码为：</a:t>
            </a:r>
            <a:r>
              <a:rPr lang="en-US" altLang="zh-CN" sz="2400" b="1" dirty="0">
                <a:latin typeface="Arial" panose="020B0604020202020204" pitchFamily="34" charset="0"/>
              </a:rPr>
              <a:t>A1441GX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A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2-5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1441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6-7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791200" y="37338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45" name="Rectangle 7"/>
          <p:cNvSpPr/>
          <p:nvPr/>
        </p:nvSpPr>
        <p:spPr>
          <a:xfrm>
            <a:off x="2514600" y="12192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校内公选课课程代码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2133600" y="3810000"/>
            <a:ext cx="3657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876800" y="3733800"/>
            <a:ext cx="1447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6934200" y="3733800"/>
            <a:ext cx="533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990600" y="49530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学院代码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352800" y="48768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5943600" y="48768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828800"/>
            <a:ext cx="6324600" cy="1106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校内公选课由各学院承担，课程代码由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七位数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5364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7" name="Rectangle 8"/>
          <p:cNvSpPr/>
          <p:nvPr/>
        </p:nvSpPr>
        <p:spPr>
          <a:xfrm>
            <a:off x="457200" y="3200400"/>
            <a:ext cx="83820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中华诗词之美（网络课程）</a:t>
            </a:r>
            <a:r>
              <a:rPr lang="zh-CN" altLang="zh-CN" sz="2400" dirty="0">
                <a:sym typeface="+mn-ea"/>
              </a:rPr>
              <a:t>》</a:t>
            </a:r>
            <a:r>
              <a:rPr lang="zh-CN" altLang="en-US" sz="2400" dirty="0">
                <a:latin typeface="Arial" panose="020B0604020202020204" pitchFamily="34" charset="0"/>
              </a:rPr>
              <a:t>，</a:t>
            </a:r>
            <a:r>
              <a:rPr lang="zh-CN" altLang="zh-CN" sz="2400" dirty="0">
                <a:latin typeface="Arial" panose="020B0604020202020204" pitchFamily="34" charset="0"/>
              </a:rPr>
              <a:t>课程代码为：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ZC12</a:t>
            </a:r>
            <a:r>
              <a:rPr lang="en-US" altLang="zh-CN" sz="2400" b="1" dirty="0">
                <a:latin typeface="Arial" panose="020B0604020202020204" pitchFamily="34" charset="0"/>
              </a:rPr>
              <a:t>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1-2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ZC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3-4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12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5-6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886200" y="42672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69" name="Rectangle 7"/>
          <p:cNvSpPr/>
          <p:nvPr/>
        </p:nvSpPr>
        <p:spPr>
          <a:xfrm>
            <a:off x="2590800" y="12954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网络公选课课程代码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1981200" y="4343400"/>
            <a:ext cx="1981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648200" y="4343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5105400" y="4343400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1295400" y="54864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课程学科类型代码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581400" y="54864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6096000" y="54864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905000"/>
            <a:ext cx="6172200" cy="14452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网络公选课由学校引进优质网络课程，显示承担单位为教务处，课程代码由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六位数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组成，课程名称后加（网络课程），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后期新引进网络公选课程，代码后两位应有公选课标识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6388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447800" y="1828800"/>
          <a:ext cx="7251700" cy="4732020"/>
        </p:xfrm>
        <a:graphic>
          <a:graphicData uri="http://schemas.openxmlformats.org/drawingml/2006/table">
            <a:tbl>
              <a:tblPr/>
              <a:tblGrid>
                <a:gridCol w="1546860"/>
                <a:gridCol w="2100851"/>
                <a:gridCol w="2366124"/>
                <a:gridCol w="1237615"/>
              </a:tblGrid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培养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层次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公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选课学分规定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完成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选修的时间段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备注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四年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制本科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10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-6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应在规定的选课学期修完规定学分</a:t>
                      </a: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三年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-4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五年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6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-8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820">
                <a:tc>
                  <a:txBody>
                    <a:bodyPr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专升本</a:t>
                      </a:r>
                      <a:endParaRPr 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 anchor="ctr" anchorCtr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4</a:t>
                      </a: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 anchor="ctr" anchorCtr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 kern="100" dirty="0" smtClean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第1-2学期</a:t>
                      </a:r>
                      <a:endParaRPr lang="en-US" altLang="zh-CN" sz="2000" b="1" kern="100" dirty="0" smtClean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 anchor="ctr" anchorCtr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63165" y="1295400"/>
            <a:ext cx="5570220" cy="491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不同层次学分要求及可选课时间段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741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152400" y="76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533400" y="1828642"/>
            <a:ext cx="5410200" cy="4707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charset="0"/>
                <a:ea typeface="楷体" panose="02010609060101010101" pitchFamily="49" charset="-122"/>
                <a:cs typeface="+mn-cs"/>
              </a:rPr>
              <a:t>理工类专业至少选修校本特色素质类课程2学分、人文素质类课程2学分、美育类课程2学分；文科类专业至少选修校本特色素质类课程2学分、科学素质类课程2学分、美育类课程2学分；艺术类专业至少选修校本特色素质类课程2学分、人文素质类、科学素质类课程各2学分。各专业至少从“四史”中选修1门课程。至少修满10学分。</a:t>
            </a:r>
            <a:endParaRPr kumimoji="0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1125220"/>
            <a:ext cx="5715000" cy="492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各类专业选课内容要求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流程图: 过程 8"/>
          <p:cNvSpPr/>
          <p:nvPr/>
        </p:nvSpPr>
        <p:spPr>
          <a:xfrm>
            <a:off x="6248400" y="3505200"/>
            <a:ext cx="2514600" cy="213360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公选课课程目录每次选课时随选课通知下发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843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时间安排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57400" y="1381443"/>
            <a:ext cx="6858000" cy="30918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选课时间：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每学期安排一次选课，大约在学期第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周，春季学期在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月中旬，秋季学期在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月中旬。每次选课都会下达选课通知。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因实际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情况，选课周次或有偏差，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实际选课时间还看选课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5800" y="4496118"/>
            <a:ext cx="65532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上课时间：公选课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每次选课是为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了选择下一学期 要上的公选课，上课的时间与其他的必修课程同步。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zh-CN" altLang="zh-CN" dirty="0"/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zh-CN" altLang="zh-CN" dirty="0"/>
          </a:p>
        </p:txBody>
      </p:sp>
      <p:pic>
        <p:nvPicPr>
          <p:cNvPr id="1946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676400" y="2824481"/>
            <a:ext cx="6553200" cy="24917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选课方式：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网上选课，通过校园网教务管理系统进行，具体操作方法，见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教务网络管理系统操作指南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，选课步骤详见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当时选课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通知。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动作按钮: 后退或前一项 8">
            <a:hlinkClick r:id="rId3" action="ppaction://hlinksldjump" highlightClick="1"/>
          </p:cNvPr>
          <p:cNvSpPr/>
          <p:nvPr/>
        </p:nvSpPr>
        <p:spPr>
          <a:xfrm>
            <a:off x="8382000" y="6172200"/>
            <a:ext cx="3810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图片 8" descr="学校全景图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6363" y="2286000"/>
            <a:ext cx="3851275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7" descr="学校全景图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971800" y="2057400"/>
            <a:ext cx="3240088" cy="10826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63500" dir="2212194" algn="ctr" rotWithShape="0">
              <a:schemeClr val="tx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6500" kern="1200" cap="none" spc="0" normalizeH="0" baseline="0" noProof="0" dirty="0">
                <a:solidFill>
                  <a:srgbClr val="FF76CC"/>
                </a:solidFill>
                <a:latin typeface="Arial" panose="020B0604020202020204" pitchFamily="34" charset="0"/>
                <a:ea typeface="文鼎新艺体简" pitchFamily="49" charset="-122"/>
                <a:cs typeface="+mn-cs"/>
              </a:rPr>
              <a:t>谢  谢！</a:t>
            </a:r>
            <a:endParaRPr kumimoji="0" lang="zh-CN" altLang="en-US" sz="6500" kern="1200" cap="none" spc="0" normalizeH="0" baseline="0" noProof="0" dirty="0">
              <a:solidFill>
                <a:srgbClr val="FF76CC"/>
              </a:solidFill>
              <a:latin typeface="Arial" panose="020B0604020202020204" pitchFamily="34" charset="0"/>
              <a:ea typeface="文鼎新艺体简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9523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9" grpId="0"/>
      <p:bldP spid="95239" grpId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TABLE_BEAUTIFY" val="smartTable{911999e4-27de-41f3-8454-54566d90b64f}"/>
</p:tagLst>
</file>

<file path=ppt/tags/tag3.xml><?xml version="1.0" encoding="utf-8"?>
<p:tagLst xmlns:p="http://schemas.openxmlformats.org/presentationml/2006/main">
  <p:tag name="KSO_WM_UNIT_TABLE_BEAUTIFY" val="smartTable{89e740a0-f587-4818-b0b4-f9deaed38710}"/>
</p:tagLst>
</file>

<file path=ppt/tags/tag4.xml><?xml version="1.0" encoding="utf-8"?>
<p:tagLst xmlns:p="http://schemas.openxmlformats.org/presentationml/2006/main">
  <p:tag name="COMMONDATA" val="eyJoZGlkIjoiOTM2Zjg4ZDViOWZjNWQ5NDdiZjU3MDFlNDkxMDljZDQifQ=="/>
  <p:tag name="KSO_WPP_MARK_KEY" val="d975f5e8-ebae-4652-b567-9e45d53c5aff"/>
</p:tagLst>
</file>

<file path=ppt/theme/theme1.xml><?xml version="1.0" encoding="utf-8"?>
<a:theme xmlns:a="http://schemas.openxmlformats.org/drawingml/2006/main" name="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2024</Words>
  <Application>WPS 演示</Application>
  <PresentationFormat>全屏显示(4:3)</PresentationFormat>
  <Paragraphs>262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40" baseType="lpstr">
      <vt:lpstr>Arial</vt:lpstr>
      <vt:lpstr>宋体</vt:lpstr>
      <vt:lpstr>Wingdings</vt:lpstr>
      <vt:lpstr>Arial Black</vt:lpstr>
      <vt:lpstr>楷体_GB2312</vt:lpstr>
      <vt:lpstr>新宋体</vt:lpstr>
      <vt:lpstr>黑体</vt:lpstr>
      <vt:lpstr>Wingdings</vt:lpstr>
      <vt:lpstr>微软雅黑</vt:lpstr>
      <vt:lpstr>Arial Unicode MS</vt:lpstr>
      <vt:lpstr>Calibri</vt:lpstr>
      <vt:lpstr>Times New Roman</vt:lpstr>
      <vt:lpstr>仿宋_GB2312</vt:lpstr>
      <vt:lpstr>楷体</vt:lpstr>
      <vt:lpstr>仿宋</vt:lpstr>
      <vt:lpstr>Times New Roman</vt:lpstr>
      <vt:lpstr>文鼎新艺体简</vt:lpstr>
      <vt:lpstr>默认设计模板</vt:lpstr>
      <vt:lpstr>1_默认设计模板</vt:lpstr>
      <vt:lpstr>选课指南（专科）</vt:lpstr>
      <vt:lpstr>目录</vt:lpstr>
      <vt:lpstr>PowerPoint 演示文稿</vt:lpstr>
      <vt:lpstr>公共基础限选课</vt:lpstr>
      <vt:lpstr>PowerPoint 演示文稿</vt:lpstr>
      <vt:lpstr>PowerPoint 演示文稿</vt:lpstr>
      <vt:lpstr>大学体育选项课</vt:lpstr>
      <vt:lpstr>大学体育选项课</vt:lpstr>
      <vt:lpstr>公共选修课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建飞</cp:lastModifiedBy>
  <cp:revision>613</cp:revision>
  <dcterms:created xsi:type="dcterms:W3CDTF">2021-09-11T02:05:00Z</dcterms:created>
  <dcterms:modified xsi:type="dcterms:W3CDTF">2023-09-01T09:26:22Z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19D0A9DA45814158AFB2F45DA61173F1_13</vt:lpwstr>
  </property>
  <property fmtid="{D5CDD505-2E9C-101B-9397-08002B2CF9AE}" pid="4" name="KSOProductBuildVer">
    <vt:lpwstr>2052-11.1.0.14309</vt:lpwstr>
  </property>
</Properties>
</file>