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21"/>
  </p:notesMasterIdLst>
  <p:handoutMasterIdLst>
    <p:handoutMasterId r:id="rId29"/>
  </p:handoutMasterIdLst>
  <p:sldIdLst>
    <p:sldId id="256" r:id="rId4"/>
    <p:sldId id="386" r:id="rId5"/>
    <p:sldId id="331" r:id="rId6"/>
    <p:sldId id="263" r:id="rId7"/>
    <p:sldId id="363" r:id="rId8"/>
    <p:sldId id="367" r:id="rId9"/>
    <p:sldId id="365" r:id="rId10"/>
    <p:sldId id="366" r:id="rId11"/>
    <p:sldId id="324" r:id="rId12"/>
    <p:sldId id="368" r:id="rId13"/>
    <p:sldId id="371" r:id="rId14"/>
    <p:sldId id="369" r:id="rId15"/>
    <p:sldId id="328" r:id="rId16"/>
    <p:sldId id="344" r:id="rId17"/>
    <p:sldId id="345" r:id="rId18"/>
    <p:sldId id="329" r:id="rId19"/>
    <p:sldId id="330" r:id="rId20"/>
    <p:sldId id="325" r:id="rId22"/>
    <p:sldId id="346" r:id="rId23"/>
    <p:sldId id="347" r:id="rId24"/>
    <p:sldId id="339" r:id="rId25"/>
    <p:sldId id="350" r:id="rId26"/>
    <p:sldId id="351" r:id="rId27"/>
    <p:sldId id="320" r:id="rId28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312C"/>
    <a:srgbClr val="1203D3"/>
    <a:srgbClr val="003399"/>
    <a:srgbClr val="D30803"/>
    <a:srgbClr val="5BCD81"/>
    <a:srgbClr val="00CC99"/>
    <a:srgbClr val="FFFFFF"/>
    <a:srgbClr val="B907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/>
    <p:restoredTop sz="94682"/>
  </p:normalViewPr>
  <p:slideViewPr>
    <p:cSldViewPr showGuides="1">
      <p:cViewPr varScale="1">
        <p:scale>
          <a:sx n="104" d="100"/>
          <a:sy n="104" d="100"/>
        </p:scale>
        <p:origin x="1824" y="114"/>
      </p:cViewPr>
      <p:guideLst>
        <p:guide orient="horz" pos="2112"/>
        <p:guide pos="28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slide" Target="slide3.xml"/><Relationship Id="rId2" Type="http://schemas.openxmlformats.org/officeDocument/2006/relationships/tags" Target="../tags/tag2.xml"/><Relationship Id="rId1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slide" Target="slide3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/>
          </p:cNvSpPr>
          <p:nvPr>
            <p:ph type="ctr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>
              <a:buClrTx/>
              <a:buSzTx/>
              <a:buFontTx/>
            </a:pPr>
            <a:r>
              <a:rPr lang="zh-CN" altLang="en-US" sz="6000" b="1" dirty="0"/>
              <a:t>选课指南（</a:t>
            </a:r>
            <a:r>
              <a:rPr lang="en-US" altLang="zh-CN" sz="6000" b="1" dirty="0"/>
              <a:t>2021</a:t>
            </a:r>
            <a:r>
              <a:rPr lang="zh-CN" altLang="en-US" sz="6000" b="1" dirty="0"/>
              <a:t>级）</a:t>
            </a:r>
            <a:endParaRPr lang="zh-CN" altLang="zh-CN" sz="6000" b="1" dirty="0"/>
          </a:p>
        </p:txBody>
      </p:sp>
      <p:sp>
        <p:nvSpPr>
          <p:cNvPr id="2051" name="Rectangle 3"/>
          <p:cNvSpPr>
            <a:spLocks noGrp="1"/>
          </p:cNvSpPr>
          <p:nvPr>
            <p:ph type="subTitle"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>
              <a:buClrTx/>
              <a:buSzTx/>
              <a:buFontTx/>
            </a:pPr>
            <a:r>
              <a:rPr lang="zh-CN" altLang="en-US" sz="4000" b="1" dirty="0">
                <a:latin typeface="+mn-lt"/>
                <a:ea typeface="+mn-ea"/>
                <a:cs typeface="+mn-cs"/>
              </a:rPr>
              <a:t>教务处</a:t>
            </a:r>
            <a:endParaRPr lang="zh-CN" altLang="en-US" sz="4000" b="1" dirty="0">
              <a:latin typeface="+mn-lt"/>
              <a:ea typeface="+mn-ea"/>
              <a:cs typeface="+mn-cs"/>
            </a:endParaRPr>
          </a:p>
          <a:p>
            <a:pPr eaLnBrk="1" hangingPunct="1">
              <a:buClrTx/>
              <a:buSzTx/>
              <a:buFontTx/>
            </a:pPr>
            <a:r>
              <a:rPr lang="en-US" altLang="zh-CN" sz="4000" b="1" dirty="0">
                <a:latin typeface="+mn-lt"/>
                <a:ea typeface="+mn-ea"/>
                <a:cs typeface="+mn-cs"/>
              </a:rPr>
              <a:t>2021-9</a:t>
            </a:r>
            <a:endParaRPr lang="en-US" altLang="zh-CN" sz="4000" b="1" dirty="0">
              <a:latin typeface="+mn-lt"/>
              <a:ea typeface="+mn-ea"/>
              <a:cs typeface="+mn-cs"/>
            </a:endParaRPr>
          </a:p>
        </p:txBody>
      </p:sp>
      <p:sp>
        <p:nvSpPr>
          <p:cNvPr id="2052" name="Text Box 6"/>
          <p:cNvSpPr txBox="1"/>
          <p:nvPr/>
        </p:nvSpPr>
        <p:spPr>
          <a:xfrm>
            <a:off x="4038600" y="3352800"/>
            <a:ext cx="19812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Arial Black" panose="020B0A04020102020204" pitchFamily="34" charset="0"/>
                <a:ea typeface="楷体_GB2312" pitchFamily="49" charset="-122"/>
              </a:rPr>
              <a:t>教 务 处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053" name="Picture 6" descr="D:\王海20140827\校徽与校名\6366268680654687504047859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228600"/>
            <a:ext cx="1295400" cy="1295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Picture 7" descr="D:\王海20140827\校徽与校名\636626868129218750820026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457200"/>
            <a:ext cx="2795588" cy="6731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图像 (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5835" y="228600"/>
            <a:ext cx="4672330" cy="64268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目录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066800" y="1828800"/>
            <a:ext cx="5257800" cy="93472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认识课程</a:t>
            </a:r>
            <a:endParaRPr lang="zh-CN" altLang="en-US" sz="3600" b="1" noProof="0" dirty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981200" y="3721735"/>
            <a:ext cx="5562600" cy="92392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公共基础限选课</a:t>
            </a:r>
            <a:endParaRPr lang="zh-CN" altLang="en-US" sz="3600" b="1" noProof="0" dirty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524000" y="2781300"/>
            <a:ext cx="5334000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专业选修课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590800" y="4648200"/>
            <a:ext cx="5334000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公共选修课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717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7172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Rectangle 5"/>
          <p:cNvSpPr/>
          <p:nvPr/>
        </p:nvSpPr>
        <p:spPr>
          <a:xfrm>
            <a:off x="685800" y="1143000"/>
            <a:ext cx="4343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认识课程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7174" name="Rectangle 6"/>
          <p:cNvSpPr/>
          <p:nvPr/>
        </p:nvSpPr>
        <p:spPr>
          <a:xfrm>
            <a:off x="685800" y="1730375"/>
            <a:ext cx="7696200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       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我校课程设置分为：</a:t>
            </a: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通识教育课程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、学科基础课程、</a:t>
            </a: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专业课程、教师教育课程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和综合</a:t>
            </a: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实践课程，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每类课程都有必须要达到最低学分要求。</a:t>
            </a:r>
            <a:endParaRPr lang="zh-CN" altLang="en-US" sz="2000" b="1" dirty="0">
              <a:solidFill>
                <a:srgbClr val="003399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7175" name="Rectangle 8"/>
          <p:cNvSpPr/>
          <p:nvPr/>
        </p:nvSpPr>
        <p:spPr>
          <a:xfrm>
            <a:off x="838200" y="2743200"/>
            <a:ext cx="7772400" cy="34766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     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其中，有部分是选修课程，需要选课的分别是：</a:t>
            </a:r>
            <a:endParaRPr lang="en-US" altLang="zh-CN" sz="2000" b="1" dirty="0">
              <a:solidFill>
                <a:srgbClr val="003399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一、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公共基础限选课（属通识教育课程）</a:t>
            </a:r>
            <a:endParaRPr lang="zh-CN" altLang="en-US" sz="2000" b="1" dirty="0">
              <a:solidFill>
                <a:srgbClr val="D30803"/>
              </a:solidFill>
              <a:ea typeface="楷体_GB2312" pitchFamily="49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二、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公共选修课（简称公选课，属通识教育课程）</a:t>
            </a:r>
            <a:endParaRPr lang="en-US" altLang="zh-CN" sz="2000" b="1" dirty="0">
              <a:solidFill>
                <a:srgbClr val="D30803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三、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专业选修课（又分为：专业方向限选课、专业任选课，都属于专业课程）</a:t>
            </a:r>
            <a:endParaRPr lang="en-US" altLang="zh-CN" sz="2000" b="1" dirty="0">
              <a:solidFill>
                <a:srgbClr val="D30803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endParaRPr lang="zh-CN" altLang="en-US" sz="2000" b="1" dirty="0">
              <a:solidFill>
                <a:srgbClr val="003399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pic>
        <p:nvPicPr>
          <p:cNvPr id="7176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圆角矩形 11"/>
          <p:cNvSpPr/>
          <p:nvPr/>
        </p:nvSpPr>
        <p:spPr>
          <a:xfrm>
            <a:off x="6248400" y="3368040"/>
            <a:ext cx="2209800" cy="990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一、二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由教务处组织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495800" y="5257800"/>
            <a:ext cx="2209800" cy="990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三由各专业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所在学院组织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4038600" y="4038600"/>
            <a:ext cx="22098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2590800" y="5181600"/>
            <a:ext cx="19050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5410200" y="3733800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835" y="76200"/>
            <a:ext cx="8229600" cy="648335"/>
          </a:xfrm>
        </p:spPr>
        <p:txBody>
          <a:bodyPr/>
          <a:lstStyle/>
          <a:p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认识课程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85800"/>
            <a:ext cx="9144635" cy="6172200"/>
          </a:xfrm>
          <a:prstGeom prst="rect">
            <a:avLst/>
          </a:prstGeom>
        </p:spPr>
      </p:pic>
      <p:sp>
        <p:nvSpPr>
          <p:cNvPr id="9" name="泪滴形 8"/>
          <p:cNvSpPr/>
          <p:nvPr/>
        </p:nvSpPr>
        <p:spPr>
          <a:xfrm>
            <a:off x="6693535" y="724535"/>
            <a:ext cx="2451100" cy="1229360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四类课程，为我校选修课程，需要学生自主选择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229600" cy="193611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专业选修课</a:t>
            </a:r>
            <a:b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r>
              <a:rPr lang="en-US" altLang="zh-CN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                </a:t>
            </a:r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——</a:t>
            </a:r>
            <a:r>
              <a:rPr lang="zh-CN" altLang="en-US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以</a:t>
            </a:r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2021</a:t>
            </a:r>
            <a:r>
              <a:rPr lang="zh-CN" altLang="en-US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小学教育专业为例</a:t>
            </a:r>
            <a:endParaRPr lang="zh-CN" altLang="en-US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-30162"/>
            <a:ext cx="8229600" cy="1143000"/>
          </a:xfrm>
        </p:spPr>
        <p:txBody>
          <a:bodyPr/>
          <a:lstStyle/>
          <a:p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专业方向限选课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990600"/>
            <a:ext cx="9143365" cy="5905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233795" y="1905000"/>
            <a:ext cx="290957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本图以</a:t>
            </a:r>
            <a:r>
              <a:rPr lang="en-US" altLang="zh-CN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2021</a:t>
            </a:r>
            <a:r>
              <a:rPr lang="zh-CN" altLang="en-US" b="1" u="sng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小学教育专业</a:t>
            </a:r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为例</a:t>
            </a:r>
            <a:endParaRPr lang="zh-CN" altLang="en-US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  <a:p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但每个专业</a:t>
            </a:r>
            <a:endParaRPr lang="zh-CN" altLang="en-US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  <a:p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对专业任选课的最低学分要求不一样</a:t>
            </a:r>
            <a:endParaRPr lang="zh-CN" altLang="en-US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  <a:p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具体根据自己就读专业的《人才培养方案》</a:t>
            </a:r>
            <a:endParaRPr lang="zh-CN" altLang="en-US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  <a:p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看要修多少学分</a:t>
            </a:r>
            <a:endParaRPr lang="zh-CN" altLang="en-US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2670" y="914400"/>
            <a:ext cx="3101975" cy="55118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专业任选课</a:t>
            </a:r>
            <a:endParaRPr lang="zh-CN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6233795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819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8196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爆炸形 1 8"/>
          <p:cNvSpPr/>
          <p:nvPr/>
        </p:nvSpPr>
        <p:spPr>
          <a:xfrm>
            <a:off x="914400" y="3429000"/>
            <a:ext cx="7010400" cy="3429000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本选课指南只针对教务处组织的两类公选课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云形标注 9"/>
          <p:cNvSpPr/>
          <p:nvPr/>
        </p:nvSpPr>
        <p:spPr>
          <a:xfrm>
            <a:off x="838200" y="1371600"/>
            <a:ext cx="3124200" cy="2590800"/>
          </a:xfrm>
          <a:prstGeom prst="cloudCallout">
            <a:avLst>
              <a:gd name="adj1" fmla="val 28876"/>
              <a:gd name="adj2" fmla="val 6922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公共基础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限选课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云形标注 10"/>
          <p:cNvSpPr/>
          <p:nvPr/>
        </p:nvSpPr>
        <p:spPr>
          <a:xfrm>
            <a:off x="5029200" y="1066800"/>
            <a:ext cx="3657600" cy="2971800"/>
          </a:xfrm>
          <a:prstGeom prst="cloudCallout">
            <a:avLst>
              <a:gd name="adj1" fmla="val -41309"/>
              <a:gd name="adj2" fmla="val 630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公共选修课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229600" cy="193611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公共基础限选课</a:t>
            </a:r>
            <a:b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r>
              <a:rPr lang="en-US" altLang="zh-CN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                </a:t>
            </a:r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——</a:t>
            </a:r>
            <a:r>
              <a:rPr lang="zh-CN" altLang="en-US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以</a:t>
            </a:r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2021</a:t>
            </a:r>
            <a:r>
              <a:rPr lang="zh-CN" altLang="en-US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小学教育专业为例</a:t>
            </a:r>
            <a:endParaRPr lang="zh-CN" altLang="en-US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11125" y="5361940"/>
            <a:ext cx="88804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b="1"/>
              <a:t>选择大学英语</a:t>
            </a:r>
            <a:r>
              <a:rPr lang="en-US" altLang="zh-CN" b="1"/>
              <a:t>or</a:t>
            </a:r>
            <a:r>
              <a:rPr lang="zh-CN" altLang="en-US" b="1"/>
              <a:t>大学日语，修读两个学期，全部考核通过得</a:t>
            </a:r>
            <a:r>
              <a:rPr lang="en-US" altLang="zh-CN" b="1"/>
              <a:t>8</a:t>
            </a:r>
            <a:r>
              <a:rPr lang="zh-CN" altLang="en-US" b="1"/>
              <a:t>学分。</a:t>
            </a:r>
            <a:endParaRPr lang="zh-CN" altLang="en-US" b="1"/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b="1"/>
              <a:t>大学计算机：</a:t>
            </a:r>
            <a:endParaRPr lang="zh-CN" altLang="en-US" b="1"/>
          </a:p>
          <a:p>
            <a:pPr>
              <a:buFont typeface="Wingdings" panose="05000000000000000000" charset="0"/>
            </a:pPr>
            <a:r>
              <a:rPr lang="zh-CN" altLang="en-US" b="1"/>
              <a:t>新生入学初，学校会组织大学计算机入学考试，根据学生入学测试水平，确定选修</a:t>
            </a:r>
            <a:r>
              <a:rPr lang="en-US" altLang="zh-CN" b="1"/>
              <a:t>A</a:t>
            </a:r>
            <a:r>
              <a:rPr lang="zh-CN" altLang="en-US" b="1"/>
              <a:t>或</a:t>
            </a:r>
            <a:r>
              <a:rPr lang="en-US" altLang="zh-CN" b="1"/>
              <a:t>B</a:t>
            </a:r>
            <a:r>
              <a:rPr lang="zh-CN" altLang="en-US" b="1"/>
              <a:t>模块。第一学期选修任一模块课程，考核通过得</a:t>
            </a:r>
            <a:r>
              <a:rPr lang="en-US" altLang="zh-CN" b="1"/>
              <a:t>2</a:t>
            </a:r>
            <a:r>
              <a:rPr lang="zh-CN" altLang="en-US" b="1"/>
              <a:t>学分。</a:t>
            </a:r>
            <a:endParaRPr lang="zh-CN" altLang="en-US" b="1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76200" y="-76200"/>
            <a:ext cx="9220200" cy="531241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229600" cy="193611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公共选修课</a:t>
            </a:r>
            <a:endParaRPr lang="zh-CN" altLang="en-US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921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9220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1" name="Rectangle 5"/>
          <p:cNvSpPr/>
          <p:nvPr/>
        </p:nvSpPr>
        <p:spPr>
          <a:xfrm>
            <a:off x="457200" y="1295400"/>
            <a:ext cx="8686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公共选修课，简称</a:t>
            </a:r>
            <a:r>
              <a:rPr lang="zh-CN" altLang="en-US" sz="2800" b="1" u="sng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楷体_GB2312" pitchFamily="49" charset="-122"/>
              </a:rPr>
              <a:t>公选课</a:t>
            </a:r>
            <a:endParaRPr lang="zh-CN" altLang="en-US" sz="2800" b="1" u="sng" dirty="0">
              <a:solidFill>
                <a:srgbClr val="FF0000"/>
              </a:solidFill>
              <a:effectLst/>
              <a:latin typeface="Arial" panose="020B0604020202020204" pitchFamily="34" charset="0"/>
              <a:ea typeface="楷体_GB2312" pitchFamily="49" charset="-122"/>
            </a:endParaRPr>
          </a:p>
        </p:txBody>
      </p:sp>
      <p:pic>
        <p:nvPicPr>
          <p:cNvPr id="922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圆角矩形 11"/>
          <p:cNvSpPr/>
          <p:nvPr/>
        </p:nvSpPr>
        <p:spPr>
          <a:xfrm>
            <a:off x="477982" y="2009905"/>
            <a:ext cx="8476615" cy="437356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由六类课程组成</a:t>
            </a:r>
            <a:r>
              <a:rPr lang="zh-CN" altLang="en-US" sz="2800" b="1" kern="100" dirty="0"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（</a:t>
            </a:r>
            <a:r>
              <a:rPr lang="en-US" altLang="zh-CN" sz="2800" b="1" kern="100" dirty="0"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1</a:t>
            </a:r>
            <a:r>
              <a:rPr lang="zh-CN" altLang="en-US" sz="2800" b="1" kern="100" dirty="0"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）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校本特色素质类、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人文素质类、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3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科学素质类、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4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社会素质类、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5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身心素质类、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6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艺术素质类。</a:t>
            </a:r>
            <a:endParaRPr lang="en-US" altLang="zh-CN" sz="2800" b="1" kern="100" dirty="0">
              <a:effectLst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2800" b="1" kern="100" dirty="0">
                <a:solidFill>
                  <a:srgbClr val="FF0000"/>
                </a:solidFill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校本特色素质类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课程由各专业开出最具学校特色和专业特色的课程，供全校学生选修。</a:t>
            </a:r>
            <a:endParaRPr lang="en-US" altLang="zh-CN" sz="2800" b="1" kern="100" dirty="0">
              <a:effectLst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2800" b="1" kern="100" dirty="0">
                <a:solidFill>
                  <a:srgbClr val="FF0000"/>
                </a:solidFill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艺术素质类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含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美育教育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相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关课程。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1229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12292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62000" y="3352800"/>
            <a:ext cx="1752600" cy="1524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我校公选课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743200" y="3962400"/>
            <a:ext cx="91440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743200" y="4191000"/>
            <a:ext cx="91440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3733800" y="3733800"/>
            <a:ext cx="17526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校内公选课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（线下）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553200" y="3733800"/>
            <a:ext cx="2244090" cy="762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网络公选课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（线上网络课程）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791200" y="4114800"/>
            <a:ext cx="609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6096000" y="3886200"/>
            <a:ext cx="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六角星 14"/>
          <p:cNvSpPr/>
          <p:nvPr/>
        </p:nvSpPr>
        <p:spPr>
          <a:xfrm>
            <a:off x="3124200" y="4419600"/>
            <a:ext cx="6019800" cy="2821940"/>
          </a:xfrm>
          <a:prstGeom prst="star6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两类公选课只要修读通过，都可以拿到公选课学分，学生可以根据自己的兴趣和爱好选择。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1331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13316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6096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57200" y="2667000"/>
            <a:ext cx="4038600" cy="3505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校内公选课（线下）：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由各学院开课，固定上课时间：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周三下午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，由校内老师授课并考核。</a:t>
            </a:r>
            <a:endParaRPr kumimoji="0" lang="zh-CN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525645" y="2209800"/>
            <a:ext cx="4572635" cy="3962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网络公选课（线上）：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由学校引进网络课程资源，选定课程的学生在规定的时间段自主学习，完成网上课程学习及考核。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endParaRPr lang="zh-CN" altLang="en-US" dirty="0"/>
          </a:p>
        </p:txBody>
      </p:sp>
      <p:pic>
        <p:nvPicPr>
          <p:cNvPr id="10299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00" name="Rectangle 7"/>
          <p:cNvSpPr/>
          <p:nvPr/>
        </p:nvSpPr>
        <p:spPr>
          <a:xfrm>
            <a:off x="609600" y="1219200"/>
            <a:ext cx="342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如何快速识别课程？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10301" name="Rectangle 8"/>
          <p:cNvSpPr/>
          <p:nvPr/>
        </p:nvSpPr>
        <p:spPr>
          <a:xfrm>
            <a:off x="762000" y="1676400"/>
            <a:ext cx="7467600" cy="1704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4400"/>
              </a:lnSpc>
            </a:pPr>
            <a:r>
              <a:rPr lang="zh-CN" altLang="en-US" sz="28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如何找到自己想要的课程，通过课程名称是最常用的方法，但想要快速定位课程，还有一招，就是通过课程代码找到课程。</a:t>
            </a:r>
            <a:endParaRPr lang="zh-CN" altLang="en-US" sz="28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0302" name="Rectangle 8"/>
          <p:cNvSpPr/>
          <p:nvPr/>
        </p:nvSpPr>
        <p:spPr>
          <a:xfrm>
            <a:off x="838200" y="3505200"/>
            <a:ext cx="74676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en-US" sz="28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3" name="Rectangle 8"/>
          <p:cNvSpPr>
            <a:spLocks noChangeArrowheads="1"/>
          </p:cNvSpPr>
          <p:nvPr/>
        </p:nvSpPr>
        <p:spPr bwMode="auto">
          <a:xfrm>
            <a:off x="762000" y="3733800"/>
            <a:ext cx="7620000" cy="17843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课程代码由字母和数字构成，不同类型的课程，课程代码的结构方式不一样。对于课程来说，课程代码就相当于课程的“身份证号”。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pic>
        <p:nvPicPr>
          <p:cNvPr id="819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endParaRPr lang="zh-CN" altLang="en-US" dirty="0"/>
          </a:p>
        </p:txBody>
      </p:sp>
      <p:pic>
        <p:nvPicPr>
          <p:cNvPr id="11323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324" name="Rectangle 7"/>
          <p:cNvSpPr/>
          <p:nvPr/>
        </p:nvSpPr>
        <p:spPr>
          <a:xfrm>
            <a:off x="685800" y="1219200"/>
            <a:ext cx="3352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记住学院代码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11325" name="Rectangle 8"/>
          <p:cNvSpPr/>
          <p:nvPr/>
        </p:nvSpPr>
        <p:spPr>
          <a:xfrm>
            <a:off x="304800" y="1676400"/>
            <a:ext cx="8382000" cy="1938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/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所有课程代码，第一位是字母，这个字母就是代表这门课的承担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学院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lang="en-US" altLang="zh-CN" sz="24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  <a:p>
            <a:pPr indent="457200"/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学院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代码在寻找课程的过程中能提供重要的线索，假如你要找音乐舞蹈学院老师开的课，记得找课程代码“</a:t>
            </a:r>
            <a:r>
              <a:rPr lang="en-US" altLang="zh-CN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F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”开头的课哦。</a:t>
            </a:r>
            <a:endParaRPr lang="zh-CN" altLang="en-US" sz="24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1326" name="Rectangle 8"/>
          <p:cNvSpPr/>
          <p:nvPr/>
        </p:nvSpPr>
        <p:spPr>
          <a:xfrm>
            <a:off x="838200" y="3505200"/>
            <a:ext cx="74676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en-US" sz="28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21" name="表格 20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876300" y="3657600"/>
          <a:ext cx="7391400" cy="2819400"/>
        </p:xfrm>
        <a:graphic>
          <a:graphicData uri="http://schemas.openxmlformats.org/drawingml/2006/table">
            <a:tbl>
              <a:tblPr/>
              <a:tblGrid>
                <a:gridCol w="2282825"/>
                <a:gridCol w="1365250"/>
                <a:gridCol w="228600"/>
                <a:gridCol w="2141538"/>
                <a:gridCol w="1373187"/>
              </a:tblGrid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学院名称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学院代码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sz="1800" b="1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名称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sz="1800" b="1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代码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马克思主义学院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美术</a:t>
                      </a:r>
                      <a:r>
                        <a:rPr lang="zh-CN" sz="1800" b="1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文化与旅游学院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音乐舞蹈</a:t>
                      </a:r>
                      <a:r>
                        <a:rPr lang="zh-CN" sz="1800" b="1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小学教育学院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经济与管理学院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外国语学院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特殊教育</a:t>
                      </a:r>
                      <a:r>
                        <a:rPr lang="zh-CN" sz="1800" b="1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数学与计算机学院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体育</a:t>
                      </a:r>
                      <a:r>
                        <a:rPr lang="zh-CN" sz="1800" b="1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学前教育学院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基础教学部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生态与环境</a:t>
                      </a:r>
                      <a:r>
                        <a:rPr lang="zh-CN" sz="1800" b="1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动作按钮: 后退或前一项 8">
            <a:hlinkClick r:id="rId3" action="ppaction://hlinksldjump" highlightClick="1"/>
          </p:cNvPr>
          <p:cNvSpPr/>
          <p:nvPr/>
        </p:nvSpPr>
        <p:spPr>
          <a:xfrm>
            <a:off x="8610600" y="6553200"/>
            <a:ext cx="3048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7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1433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14340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1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课程代码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343" name="Rectangle 8"/>
          <p:cNvSpPr/>
          <p:nvPr/>
        </p:nvSpPr>
        <p:spPr>
          <a:xfrm>
            <a:off x="457200" y="3200400"/>
            <a:ext cx="8382000" cy="1682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《</a:t>
            </a:r>
            <a:r>
              <a:rPr lang="zh-CN" altLang="en-US" sz="2400" dirty="0">
                <a:latin typeface="Arial" panose="020B0604020202020204" pitchFamily="34" charset="0"/>
              </a:rPr>
              <a:t>书写艺术</a:t>
            </a:r>
            <a:r>
              <a:rPr lang="zh-CN" altLang="zh-CN" sz="2400" dirty="0">
                <a:latin typeface="Arial" panose="020B0604020202020204" pitchFamily="34" charset="0"/>
              </a:rPr>
              <a:t>》课程代码为：</a:t>
            </a:r>
            <a:r>
              <a:rPr lang="en-US" altLang="zh-CN" sz="2400" b="1" dirty="0">
                <a:latin typeface="Arial" panose="020B0604020202020204" pitchFamily="34" charset="0"/>
              </a:rPr>
              <a:t>A1441GX</a:t>
            </a:r>
            <a:endParaRPr lang="zh-CN" altLang="zh-CN" sz="2400" b="1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 </a:t>
            </a:r>
            <a:endParaRPr lang="zh-CN" altLang="zh-CN" sz="2400" dirty="0"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1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A  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2-5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1441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6-7</a:t>
            </a:r>
            <a:r>
              <a:rPr lang="zh-CN" altLang="zh-CN" sz="2400" dirty="0">
                <a:latin typeface="Arial" panose="020B0604020202020204" pitchFamily="34" charset="0"/>
              </a:rPr>
              <a:t>位</a:t>
            </a:r>
            <a:r>
              <a:rPr lang="zh-CN" altLang="en-US" sz="2400" dirty="0">
                <a:latin typeface="Arial" panose="020B0604020202020204" pitchFamily="34" charset="0"/>
              </a:rPr>
              <a:t>：</a:t>
            </a:r>
            <a:r>
              <a:rPr lang="en-US" altLang="zh-CN" sz="2400" dirty="0">
                <a:latin typeface="Arial" panose="020B0604020202020204" pitchFamily="34" charset="0"/>
              </a:rPr>
              <a:t>GX</a:t>
            </a:r>
            <a:r>
              <a:rPr lang="zh-CN" altLang="zh-CN" sz="2400" dirty="0">
                <a:latin typeface="Arial" panose="020B0604020202020204" pitchFamily="34" charset="0"/>
              </a:rPr>
              <a:t>。</a:t>
            </a:r>
            <a:endParaRPr lang="zh-CN" altLang="zh-CN" sz="2400" dirty="0">
              <a:latin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5791200" y="3733800"/>
            <a:ext cx="1295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45" name="Rectangle 7"/>
          <p:cNvSpPr/>
          <p:nvPr/>
        </p:nvSpPr>
        <p:spPr>
          <a:xfrm>
            <a:off x="2514600" y="1219200"/>
            <a:ext cx="58674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校内公选课课程代码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 flipV="1">
            <a:off x="2133600" y="3810000"/>
            <a:ext cx="36576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V="1">
            <a:off x="4876800" y="3733800"/>
            <a:ext cx="14478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H="1" flipV="1">
            <a:off x="6934200" y="3733800"/>
            <a:ext cx="5334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流程图: 准备 31"/>
          <p:cNvSpPr/>
          <p:nvPr/>
        </p:nvSpPr>
        <p:spPr>
          <a:xfrm>
            <a:off x="990600" y="4953000"/>
            <a:ext cx="1905000" cy="838200"/>
          </a:xfrm>
          <a:prstGeom prst="flowChartPreparat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学院代码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流程图: 准备 32"/>
          <p:cNvSpPr/>
          <p:nvPr/>
        </p:nvSpPr>
        <p:spPr>
          <a:xfrm>
            <a:off x="3352800" y="4876800"/>
            <a:ext cx="2057400" cy="838200"/>
          </a:xfrm>
          <a:prstGeom prst="flowChartPreparati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流水号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流程图: 准备 33"/>
          <p:cNvSpPr/>
          <p:nvPr/>
        </p:nvSpPr>
        <p:spPr>
          <a:xfrm>
            <a:off x="5943600" y="4876800"/>
            <a:ext cx="1905000" cy="762000"/>
          </a:xfrm>
          <a:prstGeom prst="flowChartPreparati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标识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14600" y="1828800"/>
            <a:ext cx="6324600" cy="11068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校内公选课由各学院承担，课程代码由</a:t>
            </a:r>
            <a:r>
              <a:rPr kumimoji="0" lang="zh-CN" altLang="en-US" sz="2200" b="0" i="0" u="sng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七位数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组成，具体如下例：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15363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15364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5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课程代码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67" name="Rectangle 8"/>
          <p:cNvSpPr/>
          <p:nvPr/>
        </p:nvSpPr>
        <p:spPr>
          <a:xfrm>
            <a:off x="457200" y="3200400"/>
            <a:ext cx="8382000" cy="2306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《</a:t>
            </a:r>
            <a:r>
              <a:rPr lang="zh-CN" altLang="en-US" sz="2400" dirty="0">
                <a:latin typeface="Arial" panose="020B0604020202020204" pitchFamily="34" charset="0"/>
              </a:rPr>
              <a:t>中华诗词之美（网络课程）</a:t>
            </a:r>
            <a:r>
              <a:rPr lang="zh-CN" altLang="zh-CN" sz="2400" dirty="0">
                <a:sym typeface="+mn-ea"/>
              </a:rPr>
              <a:t>》</a:t>
            </a:r>
            <a:r>
              <a:rPr lang="zh-CN" altLang="en-US" sz="2400" dirty="0">
                <a:latin typeface="Arial" panose="020B0604020202020204" pitchFamily="34" charset="0"/>
              </a:rPr>
              <a:t>，</a:t>
            </a:r>
            <a:r>
              <a:rPr lang="zh-CN" altLang="zh-CN" sz="2400" dirty="0">
                <a:latin typeface="Arial" panose="020B0604020202020204" pitchFamily="34" charset="0"/>
              </a:rPr>
              <a:t>课程代码为：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ZC12</a:t>
            </a:r>
            <a:r>
              <a:rPr lang="en-US" altLang="zh-CN" sz="2400" b="1" dirty="0">
                <a:latin typeface="Arial" panose="020B0604020202020204" pitchFamily="34" charset="0"/>
              </a:rPr>
              <a:t>GX</a:t>
            </a:r>
            <a:endParaRPr lang="zh-CN" altLang="zh-CN" sz="2400" b="1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 </a:t>
            </a:r>
            <a:endParaRPr lang="zh-CN" altLang="zh-CN" sz="2400" dirty="0"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1-2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ZC  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3-4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12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5-6</a:t>
            </a:r>
            <a:r>
              <a:rPr lang="zh-CN" altLang="zh-CN" sz="2400" dirty="0">
                <a:latin typeface="Arial" panose="020B0604020202020204" pitchFamily="34" charset="0"/>
              </a:rPr>
              <a:t>位</a:t>
            </a:r>
            <a:r>
              <a:rPr lang="zh-CN" altLang="en-US" sz="2400" dirty="0">
                <a:latin typeface="Arial" panose="020B0604020202020204" pitchFamily="34" charset="0"/>
              </a:rPr>
              <a:t>：</a:t>
            </a:r>
            <a:r>
              <a:rPr lang="en-US" altLang="zh-CN" sz="2400" dirty="0">
                <a:latin typeface="Arial" panose="020B0604020202020204" pitchFamily="34" charset="0"/>
              </a:rPr>
              <a:t>GX</a:t>
            </a:r>
            <a:r>
              <a:rPr lang="zh-CN" altLang="zh-CN" sz="2400" dirty="0">
                <a:latin typeface="Arial" panose="020B0604020202020204" pitchFamily="34" charset="0"/>
              </a:rPr>
              <a:t>。</a:t>
            </a:r>
            <a:endParaRPr lang="zh-CN" altLang="zh-CN" sz="2400" dirty="0">
              <a:latin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886200" y="4267200"/>
            <a:ext cx="1295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369" name="Rectangle 7"/>
          <p:cNvSpPr/>
          <p:nvPr/>
        </p:nvSpPr>
        <p:spPr>
          <a:xfrm>
            <a:off x="2590800" y="1295400"/>
            <a:ext cx="58674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网络公选课课程代码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 flipV="1">
            <a:off x="1981200" y="4343400"/>
            <a:ext cx="19812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V="1">
            <a:off x="4648200" y="4343400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H="1" flipV="1">
            <a:off x="5105400" y="4343400"/>
            <a:ext cx="1905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流程图: 准备 31"/>
          <p:cNvSpPr/>
          <p:nvPr/>
        </p:nvSpPr>
        <p:spPr>
          <a:xfrm>
            <a:off x="1295400" y="5486400"/>
            <a:ext cx="1905000" cy="838200"/>
          </a:xfrm>
          <a:prstGeom prst="flowChartPreparat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课程学科类型代码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流程图: 准备 32"/>
          <p:cNvSpPr/>
          <p:nvPr/>
        </p:nvSpPr>
        <p:spPr>
          <a:xfrm>
            <a:off x="3581400" y="5486400"/>
            <a:ext cx="2057400" cy="838200"/>
          </a:xfrm>
          <a:prstGeom prst="flowChartPreparati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流水号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流程图: 准备 33"/>
          <p:cNvSpPr/>
          <p:nvPr/>
        </p:nvSpPr>
        <p:spPr>
          <a:xfrm>
            <a:off x="6096000" y="5486400"/>
            <a:ext cx="1905000" cy="762000"/>
          </a:xfrm>
          <a:prstGeom prst="flowChartPreparati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标识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14600" y="1905000"/>
            <a:ext cx="5867400" cy="11068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网络公选课由学校引进优质网络课程，显示承担单位为教务处，课程代码由</a:t>
            </a:r>
            <a:r>
              <a:rPr kumimoji="0" lang="zh-CN" altLang="en-US" sz="2200" b="0" i="0" u="sng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六位数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组成，课程名称后加（网络课程），具体如下例：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16387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16388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9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要求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24000" y="2657475"/>
          <a:ext cx="7251707" cy="3886200"/>
        </p:xfrm>
        <a:graphic>
          <a:graphicData uri="http://schemas.openxmlformats.org/drawingml/2006/table">
            <a:tbl>
              <a:tblPr/>
              <a:tblGrid>
                <a:gridCol w="1547117"/>
                <a:gridCol w="2100851"/>
                <a:gridCol w="2366124"/>
                <a:gridCol w="1237615"/>
              </a:tblGrid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培养层次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公选课学分规定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完成选修的时间段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备注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四年制本科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10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第</a:t>
                      </a: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2-6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学期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应在规定的选课学期修完规定学分</a:t>
                      </a:r>
                      <a:endParaRPr lang="en-US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三年制专科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8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第</a:t>
                      </a: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2-4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学期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五年制专科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8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第</a:t>
                      </a: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6-8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学期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463165" y="1752600"/>
            <a:ext cx="5570220" cy="4914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不同层次学分要求及可选课时间段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1741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17412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-6927" y="83885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要求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11054" y="1200151"/>
            <a:ext cx="5715000" cy="4921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各类专业选课内容要求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流程图: 过程 8"/>
          <p:cNvSpPr/>
          <p:nvPr/>
        </p:nvSpPr>
        <p:spPr>
          <a:xfrm>
            <a:off x="6248400" y="3505200"/>
            <a:ext cx="2514600" cy="213360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公选课课程目录每次选课时随选课通知下发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52401" y="2074207"/>
            <a:ext cx="6019799" cy="464749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2400" kern="100" dirty="0">
                <a:solidFill>
                  <a:srgbClr val="FF0000"/>
                </a:solidFill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理工类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专业至少选修校本特色素质类课程</a:t>
            </a:r>
            <a:r>
              <a:rPr lang="en-US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学分、人文素质类课程</a:t>
            </a:r>
            <a:r>
              <a:rPr lang="en-US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学分、艺术素质类课程</a:t>
            </a:r>
            <a:r>
              <a:rPr lang="en-US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学分；</a:t>
            </a:r>
            <a:endParaRPr lang="en-US" altLang="zh-CN" sz="2400" kern="100" dirty="0">
              <a:effectLst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35560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2400" kern="100" dirty="0">
                <a:solidFill>
                  <a:srgbClr val="FF0000"/>
                </a:solidFill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文科类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专业至少选修校本特色素质类课程</a:t>
            </a:r>
            <a:r>
              <a:rPr lang="en-US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学分、科学素质类课程</a:t>
            </a:r>
            <a:r>
              <a:rPr lang="en-US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学分、艺术素质类课程</a:t>
            </a:r>
            <a:r>
              <a:rPr lang="en-US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学分；</a:t>
            </a:r>
            <a:endParaRPr lang="en-US" altLang="zh-CN" sz="2400" kern="100" dirty="0">
              <a:effectLst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35560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2400" kern="100" dirty="0">
                <a:solidFill>
                  <a:srgbClr val="FF0000"/>
                </a:solidFill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艺术类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专业至少选修校本特色素质类课程</a:t>
            </a:r>
            <a:r>
              <a:rPr lang="en-US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学分、人文素质类、科学素质类课程各</a:t>
            </a:r>
            <a:r>
              <a:rPr lang="en-US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学分。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1843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18436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时间安排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057400" y="1381443"/>
            <a:ext cx="6858000" cy="30918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选课时间：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每学期安排一次选课，大约在学期第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周，春季学期在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月中旬，秋季学期在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月中旬。每次选课都会下达选课通知。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因疫情原因，选课周次或有偏差，实际选课时间还看选课通知。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85800" y="4496118"/>
            <a:ext cx="6553200" cy="189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上课时间：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每次选课是为了选择下一学期 要上的公选课，上课的时间与其他的必修课程同步。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1945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19460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1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选课方式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1676400" y="3124518"/>
            <a:ext cx="6553200" cy="189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选课方式：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网上选课，通过校园网教务管理系统进行，具体操作方法，见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《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教务网络管理系统操作指南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》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。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动作按钮: 后退或前一项 8">
            <a:hlinkClick r:id="rId3" action="ppaction://hlinksldjump" highlightClick="1"/>
          </p:cNvPr>
          <p:cNvSpPr/>
          <p:nvPr/>
        </p:nvSpPr>
        <p:spPr>
          <a:xfrm>
            <a:off x="8382000" y="6172200"/>
            <a:ext cx="3810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8" descr="学校全景图1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6363" y="2286000"/>
            <a:ext cx="3851275" cy="2286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5" name="图片 7" descr="学校全景图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2971800" y="2057400"/>
            <a:ext cx="3240088" cy="108267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63500" dir="2212194" algn="ctr" rotWithShape="0">
              <a:schemeClr val="tx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6500" kern="1200" cap="none" spc="0" normalizeH="0" baseline="0" noProof="0" dirty="0">
                <a:solidFill>
                  <a:srgbClr val="FF76CC"/>
                </a:solidFill>
                <a:latin typeface="Arial" panose="020B0604020202020204" pitchFamily="34" charset="0"/>
                <a:ea typeface="文鼎新艺体简" pitchFamily="49" charset="-122"/>
                <a:cs typeface="+mn-cs"/>
              </a:rPr>
              <a:t>谢  谢！</a:t>
            </a:r>
            <a:endParaRPr kumimoji="0" lang="zh-CN" altLang="en-US" sz="6500" kern="1200" cap="none" spc="0" normalizeH="0" baseline="0" noProof="0" dirty="0">
              <a:solidFill>
                <a:srgbClr val="FF76CC"/>
              </a:solidFill>
              <a:latin typeface="Arial" panose="020B0604020202020204" pitchFamily="34" charset="0"/>
              <a:ea typeface="文鼎新艺体简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9523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9" grpId="0"/>
      <p:bldP spid="95239" grpId="1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7128,&quot;width&quot;:11082}"/>
</p:tagLst>
</file>

<file path=ppt/tags/tag2.xml><?xml version="1.0" encoding="utf-8"?>
<p:tagLst xmlns:p="http://schemas.openxmlformats.org/presentationml/2006/main">
  <p:tag name="KSO_WM_UNIT_TABLE_BEAUTIFY" val="smartTable{911999e4-27de-41f3-8454-54566d90b64f}"/>
</p:tagLst>
</file>

<file path=ppt/tags/tag3.xml><?xml version="1.0" encoding="utf-8"?>
<p:tagLst xmlns:p="http://schemas.openxmlformats.org/presentationml/2006/main">
  <p:tag name="KSO_WM_UNIT_TABLE_BEAUTIFY" val="smartTable{89e740a0-f587-4818-b0b4-f9deaed38710}"/>
</p:tagLst>
</file>

<file path=ppt/theme/theme1.xml><?xml version="1.0" encoding="utf-8"?>
<a:theme xmlns:a="http://schemas.openxmlformats.org/drawingml/2006/main" name="默认设计模板">
  <a:themeElements>
    <a:clrScheme name="默认设计模板 14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FFFF"/>
      </a:hlink>
      <a:folHlink>
        <a:srgbClr val="0000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默认设计模板 14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FFFF"/>
      </a:hlink>
      <a:folHlink>
        <a:srgbClr val="0000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1943</Words>
  <Application>WPS 演示</Application>
  <PresentationFormat>全屏显示(4:3)</PresentationFormat>
  <Paragraphs>265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43" baseType="lpstr">
      <vt:lpstr>Arial</vt:lpstr>
      <vt:lpstr>宋体</vt:lpstr>
      <vt:lpstr>Wingdings</vt:lpstr>
      <vt:lpstr>Arial Black</vt:lpstr>
      <vt:lpstr>楷体_GB2312</vt:lpstr>
      <vt:lpstr>新宋体</vt:lpstr>
      <vt:lpstr>黑体</vt:lpstr>
      <vt:lpstr>微软雅黑</vt:lpstr>
      <vt:lpstr>Arial Unicode MS</vt:lpstr>
      <vt:lpstr>Calibri</vt:lpstr>
      <vt:lpstr>Wingdings</vt:lpstr>
      <vt:lpstr>楷体</vt:lpstr>
      <vt:lpstr>Times New Roman</vt:lpstr>
      <vt:lpstr>仿宋_GB2312</vt:lpstr>
      <vt:lpstr>仿宋</vt:lpstr>
      <vt:lpstr>Times New Roman</vt:lpstr>
      <vt:lpstr>文鼎新艺体简</vt:lpstr>
      <vt:lpstr>默认设计模板</vt:lpstr>
      <vt:lpstr>1_默认设计模板</vt:lpstr>
      <vt:lpstr>选课指南（2021级）</vt:lpstr>
      <vt:lpstr>PowerPoint 演示文稿</vt:lpstr>
      <vt:lpstr>目录</vt:lpstr>
      <vt:lpstr>PowerPoint 演示文稿</vt:lpstr>
      <vt:lpstr>认识课程</vt:lpstr>
      <vt:lpstr>专业选修课                  ——以2021小学教育专业为例</vt:lpstr>
      <vt:lpstr>专业方向限选课</vt:lpstr>
      <vt:lpstr>专业任选课</vt:lpstr>
      <vt:lpstr>PowerPoint 演示文稿</vt:lpstr>
      <vt:lpstr>公共基础限选课                  ——以2021小学教育专业为例</vt:lpstr>
      <vt:lpstr>PowerPoint 演示文稿</vt:lpstr>
      <vt:lpstr>公共选修课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建飞</cp:lastModifiedBy>
  <cp:revision>562</cp:revision>
  <dcterms:created xsi:type="dcterms:W3CDTF">2021-09-11T02:05:00Z</dcterms:created>
  <dcterms:modified xsi:type="dcterms:W3CDTF">2022-05-06T09:23:00Z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B1260AA8DACA41549454171319CDAB57</vt:lpwstr>
  </property>
  <property fmtid="{D5CDD505-2E9C-101B-9397-08002B2CF9AE}" pid="4" name="KSOProductBuildVer">
    <vt:lpwstr>2052-11.1.0.11691</vt:lpwstr>
  </property>
</Properties>
</file>